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95" r:id="rId3"/>
    <p:sldId id="327" r:id="rId4"/>
    <p:sldId id="329" r:id="rId5"/>
    <p:sldId id="330" r:id="rId6"/>
    <p:sldId id="331" r:id="rId7"/>
    <p:sldId id="259" r:id="rId8"/>
    <p:sldId id="307" r:id="rId9"/>
    <p:sldId id="308" r:id="rId10"/>
    <p:sldId id="338" r:id="rId11"/>
    <p:sldId id="261" r:id="rId12"/>
    <p:sldId id="262" r:id="rId13"/>
    <p:sldId id="263" r:id="rId14"/>
    <p:sldId id="298" r:id="rId15"/>
    <p:sldId id="339" r:id="rId16"/>
    <p:sldId id="265" r:id="rId17"/>
    <p:sldId id="266" r:id="rId18"/>
    <p:sldId id="299" r:id="rId19"/>
    <p:sldId id="270" r:id="rId20"/>
    <p:sldId id="337" r:id="rId21"/>
    <p:sldId id="271" r:id="rId22"/>
    <p:sldId id="272" r:id="rId23"/>
    <p:sldId id="273" r:id="rId24"/>
    <p:sldId id="340" r:id="rId25"/>
    <p:sldId id="341" r:id="rId26"/>
    <p:sldId id="343" r:id="rId27"/>
    <p:sldId id="275" r:id="rId28"/>
    <p:sldId id="276" r:id="rId29"/>
    <p:sldId id="342" r:id="rId30"/>
    <p:sldId id="315" r:id="rId31"/>
    <p:sldId id="309" r:id="rId32"/>
    <p:sldId id="333" r:id="rId33"/>
    <p:sldId id="310" r:id="rId34"/>
    <p:sldId id="311" r:id="rId35"/>
    <p:sldId id="314" r:id="rId36"/>
    <p:sldId id="313" r:id="rId37"/>
    <p:sldId id="279" r:id="rId38"/>
    <p:sldId id="280" r:id="rId39"/>
    <p:sldId id="282" r:id="rId40"/>
    <p:sldId id="284" r:id="rId41"/>
    <p:sldId id="285" r:id="rId42"/>
    <p:sldId id="286" r:id="rId43"/>
    <p:sldId id="287" r:id="rId44"/>
    <p:sldId id="319" r:id="rId45"/>
    <p:sldId id="320" r:id="rId46"/>
    <p:sldId id="321" r:id="rId47"/>
    <p:sldId id="288" r:id="rId48"/>
    <p:sldId id="289" r:id="rId49"/>
    <p:sldId id="336" r:id="rId50"/>
    <p:sldId id="317" r:id="rId51"/>
    <p:sldId id="318" r:id="rId52"/>
    <p:sldId id="293" r:id="rId53"/>
    <p:sldId id="29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9"/>
            <p14:sldId id="330"/>
            <p14:sldId id="331"/>
            <p14:sldId id="259"/>
            <p14:sldId id="307"/>
            <p14:sldId id="308"/>
            <p14:sldId id="338"/>
            <p14:sldId id="261"/>
            <p14:sldId id="262"/>
            <p14:sldId id="263"/>
            <p14:sldId id="298"/>
            <p14:sldId id="339"/>
            <p14:sldId id="265"/>
            <p14:sldId id="266"/>
            <p14:sldId id="299"/>
            <p14:sldId id="270"/>
            <p14:sldId id="337"/>
            <p14:sldId id="271"/>
            <p14:sldId id="272"/>
            <p14:sldId id="273"/>
            <p14:sldId id="340"/>
            <p14:sldId id="341"/>
            <p14:sldId id="343"/>
            <p14:sldId id="275"/>
            <p14:sldId id="276"/>
            <p14:sldId id="342"/>
            <p14:sldId id="315"/>
            <p14:sldId id="309"/>
            <p14:sldId id="333"/>
            <p14:sldId id="310"/>
            <p14:sldId id="311"/>
            <p14:sldId id="314"/>
            <p14:sldId id="313"/>
            <p14:sldId id="279"/>
            <p14:sldId id="280"/>
            <p14:sldId id="282"/>
            <p14:sldId id="284"/>
            <p14:sldId id="285"/>
            <p14:sldId id="286"/>
            <p14:sldId id="287"/>
            <p14:sldId id="319"/>
            <p14:sldId id="320"/>
            <p14:sldId id="321"/>
            <p14:sldId id="288"/>
            <p14:sldId id="289"/>
            <p14:sldId id="336"/>
            <p14:sldId id="317"/>
            <p14:sldId id="318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3929"/>
  </p:normalViewPr>
  <p:slideViewPr>
    <p:cSldViewPr snapToGrid="0" snapToObjects="1">
      <p:cViewPr varScale="1">
        <p:scale>
          <a:sx n="90" d="100"/>
          <a:sy n="90" d="100"/>
        </p:scale>
        <p:origin x="7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1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1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8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4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91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38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1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42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1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7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1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9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8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37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5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19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9/5/17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hyperlink" Target="http://www.ibm.com/us/en/" TargetMode="External"/><Relationship Id="rId5" Type="http://schemas.openxmlformats.org/officeDocument/2006/relationships/image" Target="../media/image16.gif"/><Relationship Id="rId6" Type="http://schemas.openxmlformats.org/officeDocument/2006/relationships/hyperlink" Target="http://www.oracle.com/index.html" TargetMode="External"/><Relationship Id="rId7" Type="http://schemas.openxmlformats.org/officeDocument/2006/relationships/image" Target="../media/image17.gif"/><Relationship Id="rId8" Type="http://schemas.openxmlformats.org/officeDocument/2006/relationships/hyperlink" Target="http://www.microsoft.com/" TargetMode="External"/><Relationship Id="rId9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thodrek@cs.wisc.ed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wisc/fall2017/cs5643" TargetMode="External"/><Relationship Id="rId4" Type="http://schemas.openxmlformats.org/officeDocument/2006/relationships/hyperlink" Target="mailto:cs564fall17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hodrek.github.io/cs564-fall17/" TargetMode="External"/><Relationship Id="rId3" Type="http://schemas.openxmlformats.org/officeDocument/2006/relationships/hyperlink" Target="mailto:cs564fall17@gmail.co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cs564fall17@gmail.co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odrek.github.io/cs564-fall17/misc/jupyter_install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CS564: </a:t>
            </a:r>
            <a:br>
              <a:rPr lang="en-US" dirty="0" smtClean="0"/>
            </a:br>
            <a:r>
              <a:rPr lang="en-US" b="1" dirty="0"/>
              <a:t>Database Management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17" y="6169580"/>
            <a:ext cx="150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Acks</a:t>
            </a:r>
            <a:r>
              <a:rPr lang="en-US" dirty="0" smtClean="0"/>
              <a:t>: Chris </a:t>
            </a:r>
            <a:r>
              <a:rPr lang="en-US" dirty="0" err="1"/>
              <a:t>Ré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94" y="307777"/>
            <a:ext cx="9549211" cy="65103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6406" y="3301322"/>
            <a:ext cx="44791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+mj-lt"/>
              </a:rPr>
              <a:t>New</a:t>
            </a:r>
            <a:r>
              <a:rPr lang="en-US" sz="2800" b="1" dirty="0">
                <a:latin typeface="+mj-lt"/>
              </a:rPr>
              <a:t> tech. </a:t>
            </a:r>
            <a:r>
              <a:rPr lang="en-US" sz="2800" b="1" i="1" dirty="0" smtClean="0">
                <a:latin typeface="+mj-lt"/>
              </a:rPr>
              <a:t>Same</a:t>
            </a:r>
            <a:r>
              <a:rPr lang="en-US" sz="2800" b="1" dirty="0" smtClean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Principles.</a:t>
            </a:r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</a:t>
            </a:r>
            <a:r>
              <a:rPr lang="en-US" b="1" dirty="0" smtClean="0"/>
              <a:t>you</a:t>
            </a:r>
            <a:r>
              <a:rPr lang="en-US" dirty="0" smtClean="0"/>
              <a:t> study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 smtClean="0"/>
              <a:t>-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DB 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7106" name="Picture 2" descr="Goog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5878" y="2715866"/>
            <a:ext cx="1714500" cy="683316"/>
          </a:xfrm>
          <a:prstGeom prst="rect">
            <a:avLst/>
          </a:prstGeom>
          <a:noFill/>
        </p:spPr>
      </p:pic>
      <p:pic>
        <p:nvPicPr>
          <p:cNvPr id="47110" name="Picture 6" descr="IBM®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746" y="2819399"/>
            <a:ext cx="1047750" cy="4762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114" name="Picture 10" descr="Oracle, The World's Largest Enterprise Software Compan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0540" y="2971799"/>
            <a:ext cx="1266825" cy="171450"/>
          </a:xfrm>
          <a:prstGeom prst="rect">
            <a:avLst/>
          </a:prstGeom>
          <a:noFill/>
        </p:spPr>
      </p:pic>
      <p:pic>
        <p:nvPicPr>
          <p:cNvPr id="47116" name="Picture 12" descr="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07859" y="2938462"/>
            <a:ext cx="1257300" cy="238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602489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Many great computer systems ideas started in DB.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fundamentals of data management</a:t>
            </a:r>
          </a:p>
          <a:p>
            <a:pPr lvl="1"/>
            <a:r>
              <a:rPr lang="en-US" dirty="0" smtClean="0"/>
              <a:t>How to </a:t>
            </a:r>
            <a:r>
              <a:rPr lang="en-US" dirty="0"/>
              <a:t>design databases, query databases, </a:t>
            </a:r>
            <a:r>
              <a:rPr lang="en-US" dirty="0" smtClean="0"/>
              <a:t>build applications with them.</a:t>
            </a:r>
          </a:p>
          <a:p>
            <a:pPr lvl="1"/>
            <a:r>
              <a:rPr lang="en-US" dirty="0" smtClean="0"/>
              <a:t>How to debug them when they go wrong!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DBA or how to tune Oracle 12g.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how database management systems wor</a:t>
            </a:r>
            <a:r>
              <a:rPr lang="en-US" b="1" dirty="0"/>
              <a:t>k</a:t>
            </a:r>
            <a:r>
              <a:rPr lang="en-US" b="1" dirty="0" smtClean="0"/>
              <a:t> </a:t>
            </a:r>
          </a:p>
          <a:p>
            <a:endParaRPr lang="en-US" b="1" dirty="0"/>
          </a:p>
          <a:p>
            <a:r>
              <a:rPr lang="en-US" dirty="0" smtClean="0"/>
              <a:t>And some </a:t>
            </a:r>
            <a:r>
              <a:rPr lang="en-US" b="1" dirty="0" smtClean="0"/>
              <a:t>basic</a:t>
            </a:r>
            <a:r>
              <a:rPr lang="en-US" dirty="0" smtClean="0"/>
              <a:t> </a:t>
            </a:r>
            <a:r>
              <a:rPr lang="en-US" b="1" dirty="0" smtClean="0"/>
              <a:t>principles of how to build </a:t>
            </a:r>
            <a:r>
              <a:rPr lang="en-US" dirty="0" smtClean="0"/>
              <a:t>them</a:t>
            </a:r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Theo Rekatsinas </a:t>
            </a:r>
            <a:endParaRPr lang="en-US" dirty="0"/>
          </a:p>
          <a:p>
            <a:pPr lvl="1"/>
            <a:r>
              <a:rPr lang="en-US" dirty="0" smtClean="0"/>
              <a:t>Faculty in the Computer Sciences and part of the UW-Database Group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data integration and cleaning, statistical analytics, and machine learning.</a:t>
            </a:r>
          </a:p>
          <a:p>
            <a:pPr lvl="1"/>
            <a:r>
              <a:rPr lang="en-US" dirty="0" err="1" smtClean="0">
                <a:hlinkClick r:id="rId3"/>
              </a:rPr>
              <a:t>thodrek@cs.wisc.edu</a:t>
            </a:r>
            <a:endParaRPr lang="en-US" dirty="0" smtClean="0"/>
          </a:p>
          <a:p>
            <a:pPr lvl="1"/>
            <a:r>
              <a:rPr lang="en-US" dirty="0" smtClean="0"/>
              <a:t>Office hours: Wed 4:00-5:00pm (after class), Fri 11:00am-12:00 pm @CS 4361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089" y="536857"/>
            <a:ext cx="8421820" cy="17236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Teaching Assistants (TAs)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“TAs </a:t>
            </a:r>
            <a:r>
              <a:rPr lang="en-US" dirty="0" smtClean="0"/>
              <a:t>are humans too!”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596"/>
          <a:stretch/>
        </p:blipFill>
        <p:spPr>
          <a:xfrm>
            <a:off x="5815012" y="2221279"/>
            <a:ext cx="5130620" cy="4500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204"/>
          <a:stretch/>
        </p:blipFill>
        <p:spPr>
          <a:xfrm>
            <a:off x="1395933" y="2512088"/>
            <a:ext cx="9400133" cy="38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089" y="536857"/>
            <a:ext cx="8421820" cy="17236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Teaching Assistants (TAs)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“TAs </a:t>
            </a:r>
            <a:r>
              <a:rPr lang="en-US" dirty="0" smtClean="0"/>
              <a:t>are humans too!”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596"/>
          <a:stretch/>
        </p:blipFill>
        <p:spPr>
          <a:xfrm>
            <a:off x="3530689" y="2221279"/>
            <a:ext cx="5130620" cy="45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64885" y="4508475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Minzhen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7427791" y="4508474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Vishnu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29" y="1124549"/>
            <a:ext cx="3380405" cy="3383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274" y="1124549"/>
            <a:ext cx="3383926" cy="33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Piazza </a:t>
            </a:r>
            <a:r>
              <a:rPr lang="en-US" dirty="0">
                <a:sym typeface="Wingdings"/>
                <a:hlinkClick r:id="rId3"/>
              </a:rPr>
              <a:t>https://</a:t>
            </a:r>
            <a:r>
              <a:rPr lang="en-US" dirty="0" smtClean="0">
                <a:sym typeface="Wingdings"/>
                <a:hlinkClick r:id="rId3"/>
              </a:rPr>
              <a:t>piazza.com/wisc/fall2017/cs5643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Class email: </a:t>
            </a:r>
            <a:r>
              <a:rPr lang="en-US" dirty="0">
                <a:sym typeface="Wingdings"/>
                <a:hlinkClick r:id="rId4"/>
              </a:rPr>
              <a:t>cs564fall17@gmail.com</a:t>
            </a:r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</a:t>
            </a: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69154" y="3998076"/>
            <a:ext cx="4406153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OHs </a:t>
            </a:r>
            <a:r>
              <a:rPr lang="en-US" sz="2800" i="1" dirty="0"/>
              <a:t>are </a:t>
            </a:r>
            <a:r>
              <a:rPr lang="en-US" sz="2800" i="1" dirty="0" smtClean="0"/>
              <a:t>listed </a:t>
            </a:r>
            <a:r>
              <a:rPr lang="en-US" sz="2800" i="1" dirty="0"/>
              <a:t>on the course </a:t>
            </a:r>
            <a:r>
              <a:rPr lang="en-US" sz="2800" i="1" dirty="0" smtClean="0"/>
              <a:t>website!</a:t>
            </a:r>
            <a:endParaRPr lang="en-US" sz="28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516891" y="1301248"/>
            <a:ext cx="3458416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goal is to get you to answer each other’s questions so you can benefit and learn from each other.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396122"/>
            <a:ext cx="11112500" cy="28527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https://thodrek.github.io/cs564-fall17/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803275" y="3337207"/>
            <a:ext cx="111125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Course Email: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ym typeface="Wingdings"/>
                <a:hlinkClick r:id="rId3"/>
              </a:rPr>
              <a:t> cs564fall17@gmail.com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19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are trying to get away from book, but we will have pointers</a:t>
            </a:r>
          </a:p>
          <a:p>
            <a:pPr lvl="1"/>
            <a:r>
              <a:rPr lang="en-US" dirty="0" smtClean="0"/>
              <a:t>Recommended textbooks listed on website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notes, 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" y="1241836"/>
            <a:ext cx="11475456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31012"/>
            <a:ext cx="10515600" cy="4785014"/>
          </a:xfrm>
        </p:spPr>
        <p:txBody>
          <a:bodyPr>
            <a:normAutofit/>
          </a:bodyPr>
          <a:lstStyle/>
          <a:p>
            <a:r>
              <a:rPr lang="en-US" dirty="0" smtClean="0"/>
              <a:t>You should attend lectures plus guest lecture</a:t>
            </a:r>
          </a:p>
          <a:p>
            <a:pPr lvl="1"/>
            <a:r>
              <a:rPr lang="en-US" dirty="0" smtClean="0">
                <a:sym typeface="Wingdings"/>
              </a:rPr>
              <a:t>Guest </a:t>
            </a:r>
            <a:r>
              <a:rPr lang="en-US" dirty="0">
                <a:sym typeface="Wingdings"/>
              </a:rPr>
              <a:t>lectures </a:t>
            </a:r>
            <a:r>
              <a:rPr lang="en-US" dirty="0" smtClean="0">
                <a:sym typeface="Wingdings"/>
              </a:rPr>
              <a:t>are fun. Great guests: they </a:t>
            </a:r>
            <a:r>
              <a:rPr lang="en-US" dirty="0">
                <a:sym typeface="Wingdings"/>
              </a:rPr>
              <a:t>want to meet you! Show up</a:t>
            </a:r>
            <a:r>
              <a:rPr lang="en-US" dirty="0" smtClean="0">
                <a:sym typeface="Wingdings"/>
              </a:rPr>
              <a:t>!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Attendance is for your benefit</a:t>
            </a:r>
            <a:r>
              <a:rPr lang="is-IS" dirty="0" smtClean="0"/>
              <a:t>…</a:t>
            </a:r>
          </a:p>
          <a:p>
            <a:pPr lvl="1"/>
            <a:r>
              <a:rPr lang="en-US" dirty="0" smtClean="0"/>
              <a:t>People who did not attend did worse </a:t>
            </a:r>
            <a:r>
              <a:rPr lang="en-US" dirty="0" smtClean="0">
                <a:sym typeface="Wingdings"/>
              </a:rPr>
              <a:t></a:t>
            </a:r>
          </a:p>
          <a:p>
            <a:pPr lvl="1"/>
            <a:r>
              <a:rPr lang="en-US" dirty="0" smtClean="0">
                <a:sym typeface="Wingdings"/>
              </a:rPr>
              <a:t>People who did not attend used more course resources </a:t>
            </a:r>
          </a:p>
          <a:p>
            <a:pPr lvl="1"/>
            <a:r>
              <a:rPr lang="en-US" dirty="0" smtClean="0">
                <a:sym typeface="Wingdings"/>
              </a:rPr>
              <a:t>People who did not attend were less happy with the course 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20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b="1" dirty="0" smtClean="0"/>
              <a:t>Two </a:t>
            </a:r>
            <a:r>
              <a:rPr lang="en-US" dirty="0" smtClean="0"/>
              <a:t>Problem </a:t>
            </a:r>
            <a:r>
              <a:rPr lang="en-US" dirty="0"/>
              <a:t>Sets </a:t>
            </a:r>
            <a:r>
              <a:rPr lang="en-US" dirty="0" smtClean="0"/>
              <a:t>(1</a:t>
            </a:r>
            <a:r>
              <a:rPr lang="en-US" dirty="0"/>
              <a:t>5</a:t>
            </a:r>
            <a:r>
              <a:rPr lang="en-US" dirty="0" smtClean="0"/>
              <a:t>%)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Programming </a:t>
            </a:r>
            <a:r>
              <a:rPr lang="en-US" dirty="0"/>
              <a:t>project </a:t>
            </a:r>
            <a:r>
              <a:rPr lang="en-US" dirty="0" smtClean="0"/>
              <a:t>(3</a:t>
            </a:r>
            <a:r>
              <a:rPr lang="en-US" dirty="0"/>
              <a:t>0</a:t>
            </a:r>
            <a:r>
              <a:rPr lang="en-US" dirty="0" smtClean="0"/>
              <a:t>%) </a:t>
            </a:r>
          </a:p>
          <a:p>
            <a:pPr lvl="1"/>
            <a:r>
              <a:rPr lang="en-US" dirty="0" smtClean="0"/>
              <a:t>Split into </a:t>
            </a:r>
            <a:r>
              <a:rPr lang="en-US" b="1" dirty="0" smtClean="0"/>
              <a:t>four parts</a:t>
            </a:r>
            <a:endParaRPr lang="en-US" b="1" dirty="0"/>
          </a:p>
          <a:p>
            <a:pPr lvl="1"/>
            <a:r>
              <a:rPr lang="en-US" dirty="0" smtClean="0"/>
              <a:t>Auction base: Experience with a DB application.</a:t>
            </a:r>
          </a:p>
          <a:p>
            <a:pPr lvl="1"/>
            <a:r>
              <a:rPr lang="en-US" dirty="0" smtClean="0"/>
              <a:t>Implementation of DB internals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(35%)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22975" y="3262630"/>
            <a:ext cx="3301551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All </a:t>
            </a:r>
            <a:r>
              <a:rPr lang="en-US" sz="3000" b="1" dirty="0" smtClean="0">
                <a:latin typeface="+mj-lt"/>
              </a:rPr>
              <a:t>due dates are posted on website!!!</a:t>
            </a:r>
            <a:endParaRPr lang="en-US" sz="3000" b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Readings provided</a:t>
            </a:r>
            <a:r>
              <a:rPr lang="en-US" dirty="0"/>
              <a:t> </a:t>
            </a:r>
            <a:r>
              <a:rPr lang="en-US" dirty="0" smtClean="0"/>
              <a:t>to help you!</a:t>
            </a:r>
          </a:p>
          <a:p>
            <a:pPr lvl="1"/>
            <a:r>
              <a:rPr lang="en-US" dirty="0" smtClean="0"/>
              <a:t>Only items in lecture, homework, or project are fair game.</a:t>
            </a:r>
          </a:p>
          <a:p>
            <a:pPr lvl="1"/>
            <a:endParaRPr lang="en-US" dirty="0"/>
          </a:p>
          <a:p>
            <a:r>
              <a:rPr lang="en-US" dirty="0" smtClean="0"/>
              <a:t>Activities are again mainly to help / be fun!</a:t>
            </a:r>
          </a:p>
          <a:p>
            <a:pPr lvl="1"/>
            <a:r>
              <a:rPr lang="en-US" dirty="0" smtClean="0"/>
              <a:t>Will occur during class- not graded, but count as part of lecture material (fair game as well)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Notebooks provided</a:t>
            </a:r>
            <a:endParaRPr lang="en-US" dirty="0"/>
          </a:p>
          <a:p>
            <a:pPr lvl="1"/>
            <a:r>
              <a:rPr lang="en-US" dirty="0" smtClean="0"/>
              <a:t>These are optional but hopefully helpful.</a:t>
            </a:r>
          </a:p>
          <a:p>
            <a:pPr lvl="1"/>
            <a:r>
              <a:rPr lang="en-US" dirty="0" smtClean="0"/>
              <a:t>Redesigned so that you can ‘interactively replay’ parts of lecture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and homework projects 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Two problems sets at the beginning</a:t>
            </a:r>
          </a:p>
          <a:p>
            <a:endParaRPr lang="en-US" b="1" dirty="0" smtClean="0"/>
          </a:p>
          <a:p>
            <a:r>
              <a:rPr lang="en-US" b="1" dirty="0" smtClean="0"/>
              <a:t>Individual assignments</a:t>
            </a:r>
          </a:p>
          <a:p>
            <a:pPr lvl="1"/>
            <a:r>
              <a:rPr lang="en-US" dirty="0" smtClean="0"/>
              <a:t>Python plus Jupiter notebooks</a:t>
            </a:r>
            <a:endParaRPr lang="en-US" u="sng" dirty="0" smtClean="0"/>
          </a:p>
          <a:p>
            <a:endParaRPr lang="en-US" dirty="0" smtClean="0"/>
          </a:p>
          <a:p>
            <a:r>
              <a:rPr lang="en-US" b="1" dirty="0" smtClean="0"/>
              <a:t>1 week per problem set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pPr lvl="1"/>
            <a:r>
              <a:rPr lang="en-US" dirty="0" smtClean="0"/>
              <a:t>Start early!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7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1122045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Split into four parts</a:t>
            </a:r>
          </a:p>
          <a:p>
            <a:pPr lvl="1"/>
            <a:r>
              <a:rPr lang="en-US" dirty="0" smtClean="0"/>
              <a:t>Two parts cover DB applications</a:t>
            </a:r>
          </a:p>
          <a:p>
            <a:pPr lvl="1"/>
            <a:r>
              <a:rPr lang="en-US" dirty="0" smtClean="0"/>
              <a:t>Two parts cover DB internals</a:t>
            </a:r>
          </a:p>
          <a:p>
            <a:endParaRPr lang="en-US" b="1" dirty="0" smtClean="0"/>
          </a:p>
          <a:p>
            <a:r>
              <a:rPr lang="en-US" b="1" dirty="0" smtClean="0"/>
              <a:t>In groups of 3</a:t>
            </a:r>
          </a:p>
          <a:p>
            <a:pPr lvl="1"/>
            <a:r>
              <a:rPr lang="en-US" dirty="0" smtClean="0"/>
              <a:t>One person per team emails the group info by Wednesday 9/13.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sym typeface="Wingdings"/>
                <a:hlinkClick r:id="rId3"/>
              </a:rPr>
              <a:t> </a:t>
            </a:r>
            <a:r>
              <a:rPr lang="en-US" dirty="0" smtClean="0">
                <a:sym typeface="Wingdings"/>
                <a:hlinkClick r:id="rId3"/>
              </a:rPr>
              <a:t>cs564fall17@gmail.com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ubject should be</a:t>
            </a:r>
            <a:r>
              <a:rPr lang="en-US" b="1" i="1" dirty="0" smtClean="0"/>
              <a:t> </a:t>
            </a:r>
            <a:r>
              <a:rPr lang="en-US" b="1" dirty="0" smtClean="0"/>
              <a:t>CS564-3: Project Group</a:t>
            </a:r>
          </a:p>
          <a:p>
            <a:pPr lvl="1"/>
            <a:r>
              <a:rPr lang="en-US" dirty="0" smtClean="0"/>
              <a:t>Write your names and University ID</a:t>
            </a:r>
          </a:p>
          <a:p>
            <a:pPr lvl="1"/>
            <a:endParaRPr lang="en-US" dirty="0"/>
          </a:p>
          <a:p>
            <a:r>
              <a:rPr lang="en-US" b="1" dirty="0" smtClean="0"/>
              <a:t>Python (DB design) and C++ (DB internals)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Varying duration for different parts (2 weeks at least)</a:t>
            </a:r>
          </a:p>
          <a:p>
            <a:pPr lvl="1"/>
            <a:r>
              <a:rPr lang="en-US" dirty="0" smtClean="0"/>
              <a:t>Exact dates posted on website</a:t>
            </a:r>
          </a:p>
          <a:p>
            <a:pPr lvl="1"/>
            <a:r>
              <a:rPr lang="en-US" dirty="0"/>
              <a:t>Ask questions, post comments on </a:t>
            </a:r>
            <a:r>
              <a:rPr lang="en-US" dirty="0" smtClean="0"/>
              <a:t>forums</a:t>
            </a:r>
          </a:p>
          <a:p>
            <a:pPr lvl="1"/>
            <a:r>
              <a:rPr lang="en-US" dirty="0" smtClean="0"/>
              <a:t>Start early!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1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encourage </a:t>
            </a:r>
            <a:r>
              <a:rPr lang="en-US" dirty="0" smtClean="0"/>
              <a:t>awesomeness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Bonus assignments, activities, and </a:t>
            </a:r>
            <a:r>
              <a:rPr lang="en-US" dirty="0" smtClean="0"/>
              <a:t>projects… Some extremes…</a:t>
            </a:r>
          </a:p>
          <a:p>
            <a:pPr marL="971550" lvl="1" indent="-457200">
              <a:buFont typeface="+mj-lt"/>
              <a:buAutoNum type="arabicPeriod"/>
            </a:pPr>
            <a:endParaRPr lang="en-US" b="1" dirty="0" smtClean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was hung over when I took the test</a:t>
            </a:r>
            <a:r>
              <a:rPr lang="en-US" i="1" dirty="0" smtClean="0"/>
              <a:t>. Intended to make up for silly mistakes.</a:t>
            </a:r>
          </a:p>
          <a:p>
            <a:pPr marL="1371600" lvl="2" indent="-457200">
              <a:buFont typeface="+mj-lt"/>
              <a:buAutoNum type="arabicPeriod"/>
            </a:pPr>
            <a:endParaRPr lang="en-US" b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i="1" dirty="0" smtClean="0"/>
              <a:t>I want to be a research star!</a:t>
            </a:r>
            <a:r>
              <a:rPr lang="en-US" i="1" dirty="0" smtClean="0"/>
              <a:t> </a:t>
            </a:r>
            <a:r>
              <a:rPr lang="en-US" i="1" dirty="0" smtClean="0"/>
              <a:t>There will be some challenging </a:t>
            </a:r>
            <a:r>
              <a:rPr lang="en-US" i="1" dirty="0" smtClean="0"/>
              <a:t>assignments that could indicate possible </a:t>
            </a:r>
            <a:r>
              <a:rPr lang="en-US" i="1" dirty="0" smtClean="0"/>
              <a:t>publication (e.g., ACM SIGMOD undergrad competition)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197" y="4729165"/>
            <a:ext cx="11277605" cy="1414463"/>
            <a:chOff x="695320" y="4343400"/>
            <a:chExt cx="10658480" cy="11747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0" y="4343400"/>
              <a:ext cx="10658480" cy="115728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3959" y="4382090"/>
              <a:ext cx="6088062" cy="1136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72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part - from a </a:t>
            </a:r>
            <a:r>
              <a:rPr lang="en-US" dirty="0"/>
              <a:t>u</a:t>
            </a:r>
            <a:r>
              <a:rPr lang="en-US" dirty="0" smtClean="0"/>
              <a:t>ser’s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2-4</a:t>
            </a:r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Database Design</a:t>
            </a:r>
            <a:r>
              <a:rPr lang="en-US" dirty="0"/>
              <a:t>:</a:t>
            </a:r>
            <a:r>
              <a:rPr lang="en-US" dirty="0" smtClean="0"/>
              <a:t> Design theory and </a:t>
            </a:r>
            <a:r>
              <a:rPr lang="en-US" dirty="0"/>
              <a:t>c</a:t>
            </a:r>
            <a:r>
              <a:rPr lang="en-US" dirty="0" smtClean="0"/>
              <a:t>onstraints</a:t>
            </a:r>
            <a:endParaRPr lang="en-US" i="1" dirty="0"/>
          </a:p>
          <a:p>
            <a:pPr lvl="1"/>
            <a:r>
              <a:rPr lang="en-US" u="sng" dirty="0" smtClean="0"/>
              <a:t>Lectures 5-8</a:t>
            </a:r>
          </a:p>
          <a:p>
            <a:pPr lvl="1"/>
            <a:r>
              <a:rPr lang="en-US" dirty="0" smtClean="0"/>
              <a:t>Designing relational schema to keep your data from getting corrupted</a:t>
            </a: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database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3</a:t>
            </a:r>
            <a:r>
              <a:rPr lang="en-US" b="1" dirty="0" smtClean="0"/>
              <a:t>. Introduction to database systems</a:t>
            </a:r>
          </a:p>
          <a:p>
            <a:pPr lvl="1"/>
            <a:r>
              <a:rPr lang="en-US" u="sng" dirty="0" smtClean="0"/>
              <a:t>Lectures 9-11</a:t>
            </a:r>
          </a:p>
          <a:p>
            <a:pPr lvl="1"/>
            <a:r>
              <a:rPr lang="en-US" dirty="0" smtClean="0"/>
              <a:t>Data Storage and IO models</a:t>
            </a:r>
          </a:p>
          <a:p>
            <a:pPr lvl="1"/>
            <a:r>
              <a:rPr lang="en-US" dirty="0" smtClean="0"/>
              <a:t>Buffer Manager and File Organization</a:t>
            </a:r>
          </a:p>
          <a:p>
            <a:pPr lvl="1"/>
            <a:r>
              <a:rPr lang="en-US" dirty="0" smtClean="0"/>
              <a:t>External sorting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4</a:t>
            </a:r>
            <a:r>
              <a:rPr lang="en-US" b="1" dirty="0" smtClean="0"/>
              <a:t>. Indexing and Hashing</a:t>
            </a:r>
            <a:endParaRPr lang="en-US" b="1" dirty="0"/>
          </a:p>
          <a:p>
            <a:pPr lvl="1"/>
            <a:r>
              <a:rPr lang="en-US" u="sng" dirty="0" smtClean="0"/>
              <a:t>Lectures 12-15</a:t>
            </a:r>
          </a:p>
          <a:p>
            <a:pPr lvl="1"/>
            <a:r>
              <a:rPr lang="en-US" dirty="0" smtClean="0"/>
              <a:t>Intro to indexing</a:t>
            </a:r>
          </a:p>
          <a:p>
            <a:pPr lvl="1"/>
            <a:r>
              <a:rPr lang="en-US" dirty="0" smtClean="0"/>
              <a:t>B+ Tree, Hash, and Bitmap Indexes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Query processing</a:t>
            </a:r>
            <a:endParaRPr lang="en-US" b="1" dirty="0"/>
          </a:p>
          <a:p>
            <a:pPr lvl="1"/>
            <a:r>
              <a:rPr lang="en-US" u="sng" dirty="0"/>
              <a:t>Lectures </a:t>
            </a:r>
            <a:r>
              <a:rPr lang="en-US" u="sng" dirty="0" smtClean="0"/>
              <a:t>16-20</a:t>
            </a:r>
            <a:endParaRPr lang="en-US" u="sng" dirty="0"/>
          </a:p>
          <a:p>
            <a:pPr lvl="1"/>
            <a:r>
              <a:rPr lang="en-US" dirty="0" smtClean="0"/>
              <a:t>Access methods and operators</a:t>
            </a:r>
            <a:endParaRPr lang="en-US" dirty="0"/>
          </a:p>
          <a:p>
            <a:pPr lvl="1"/>
            <a:r>
              <a:rPr lang="en-US" dirty="0" smtClean="0"/>
              <a:t>Joins</a:t>
            </a:r>
          </a:p>
          <a:p>
            <a:pPr lvl="1"/>
            <a:r>
              <a:rPr lang="en-US" dirty="0" smtClean="0"/>
              <a:t>Relational algebra and Query optimization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3</a:t>
            </a:r>
            <a:r>
              <a:rPr lang="en-US" baseline="30000" dirty="0" smtClean="0"/>
              <a:t>rd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6. Transactions</a:t>
            </a:r>
          </a:p>
          <a:p>
            <a:pPr lvl="1"/>
            <a:r>
              <a:rPr lang="en-US" u="sng" dirty="0" smtClean="0"/>
              <a:t>Lectures 21-22</a:t>
            </a:r>
          </a:p>
          <a:p>
            <a:pPr lvl="1"/>
            <a:r>
              <a:rPr lang="en-US" dirty="0" smtClean="0"/>
              <a:t>Transactions from a user’s perspective</a:t>
            </a:r>
          </a:p>
          <a:p>
            <a:pPr lvl="1"/>
            <a:r>
              <a:rPr lang="en-US" dirty="0" smtClean="0"/>
              <a:t>Logging and Locking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7. Bonus</a:t>
            </a:r>
            <a:endParaRPr lang="en-US" b="1" dirty="0"/>
          </a:p>
          <a:p>
            <a:pPr lvl="1"/>
            <a:r>
              <a:rPr lang="en-US" u="sng" dirty="0" smtClean="0"/>
              <a:t>Guest Lecture and Lecture 23</a:t>
            </a:r>
          </a:p>
          <a:p>
            <a:pPr lvl="1"/>
            <a:r>
              <a:rPr lang="en-US" dirty="0" err="1" smtClean="0"/>
              <a:t>Stratis</a:t>
            </a:r>
            <a:r>
              <a:rPr lang="en-US" dirty="0" smtClean="0"/>
              <a:t> </a:t>
            </a:r>
            <a:r>
              <a:rPr lang="en-US" dirty="0" err="1" smtClean="0"/>
              <a:t>Viglas</a:t>
            </a:r>
            <a:r>
              <a:rPr lang="en-US" dirty="0" smtClean="0"/>
              <a:t> from Google</a:t>
            </a:r>
          </a:p>
          <a:p>
            <a:pPr lvl="1"/>
            <a:r>
              <a:rPr lang="en-US" dirty="0" smtClean="0"/>
              <a:t>Machine Learning meets Data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2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06" y="350227"/>
            <a:ext cx="5187577" cy="521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5" y="1399174"/>
            <a:ext cx="4276725" cy="1263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083" y="1192574"/>
            <a:ext cx="2224835" cy="1676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323" y="2868976"/>
            <a:ext cx="3579112" cy="35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A note about format of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5120" y="1969099"/>
            <a:ext cx="32643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These are asides / notes </a:t>
            </a:r>
            <a:r>
              <a:rPr lang="en-US" i="1" smtClean="0"/>
              <a:t>(still need to know these in general!)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35120" y="4119427"/>
            <a:ext cx="65932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Main point of slide / key takeaway at bottom</a:t>
            </a:r>
            <a:endParaRPr lang="en-US" sz="28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554" y="3162514"/>
            <a:ext cx="63495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Definitions in blue with </a:t>
            </a:r>
            <a:r>
              <a:rPr lang="en-US" b="1" u="sng" dirty="0" smtClean="0">
                <a:latin typeface="+mj-lt"/>
              </a:rPr>
              <a:t>concept being defined</a:t>
            </a:r>
            <a:r>
              <a:rPr lang="en-US" dirty="0" smtClean="0">
                <a:latin typeface="+mj-lt"/>
              </a:rPr>
              <a:t> bold &amp; underlined</a:t>
            </a:r>
            <a:endParaRPr lang="en-US" u="sng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120" y="5230228"/>
            <a:ext cx="296715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Warnings- pay attention here!</a:t>
            </a:r>
            <a:endParaRPr lang="en-US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8428" y="1403881"/>
            <a:ext cx="121398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Take note!!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68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“Hello World”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662" cy="4895850"/>
          </a:xfrm>
        </p:spPr>
        <p:txBody>
          <a:bodyPr>
            <a:normAutofit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 are interactive shells which </a:t>
            </a:r>
            <a:r>
              <a:rPr lang="en-US" b="1" dirty="0" smtClean="0"/>
              <a:t>save output in a nice notebook format</a:t>
            </a:r>
          </a:p>
          <a:p>
            <a:pPr lvl="1"/>
            <a:r>
              <a:rPr lang="en-US" dirty="0" smtClean="0"/>
              <a:t>They also can display markdown, </a:t>
            </a:r>
            <a:r>
              <a:rPr lang="en-US" dirty="0" err="1" smtClean="0"/>
              <a:t>LaTeX</a:t>
            </a:r>
            <a:r>
              <a:rPr lang="en-US" dirty="0" smtClean="0"/>
              <a:t>, HTML, </a:t>
            </a:r>
            <a:r>
              <a:rPr lang="en-US" dirty="0" err="1" smtClean="0"/>
              <a:t>js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You’ll use these for </a:t>
            </a:r>
          </a:p>
          <a:p>
            <a:pPr lvl="1"/>
            <a:r>
              <a:rPr lang="en-US" dirty="0" smtClean="0"/>
              <a:t>in-class activities</a:t>
            </a:r>
          </a:p>
          <a:p>
            <a:pPr lvl="1"/>
            <a:r>
              <a:rPr lang="en-US" dirty="0" smtClean="0"/>
              <a:t>interactive lecture supplements/recaps</a:t>
            </a:r>
          </a:p>
          <a:p>
            <a:pPr lvl="1"/>
            <a:r>
              <a:rPr lang="en-US" dirty="0" err="1" smtClean="0"/>
              <a:t>homeworks</a:t>
            </a:r>
            <a:r>
              <a:rPr lang="en-US" dirty="0" smtClean="0"/>
              <a:t>, projects, etc.- if helpful!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81615" y="1964455"/>
            <a:ext cx="284324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FYI</a:t>
            </a:r>
            <a:r>
              <a:rPr lang="en-US" sz="1400" i="1" smtClean="0"/>
              <a:t>: “</a:t>
            </a:r>
            <a:r>
              <a:rPr lang="en-US" sz="1400" i="1" dirty="0" err="1" smtClean="0"/>
              <a:t>Jupyter</a:t>
            </a:r>
            <a:r>
              <a:rPr lang="en-US" sz="1400" i="1" dirty="0" smtClean="0"/>
              <a:t> Notebook” are also called </a:t>
            </a:r>
            <a:r>
              <a:rPr lang="en-US" sz="1400" i="1" dirty="0" err="1" smtClean="0"/>
              <a:t>iPython</a:t>
            </a:r>
            <a:r>
              <a:rPr lang="en-US" sz="1400" i="1" dirty="0" smtClean="0"/>
              <a:t> notebooks but they handle other languages too.  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74685" y="4528311"/>
            <a:ext cx="32558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you </a:t>
            </a:r>
            <a:r>
              <a:rPr lang="en-US" sz="2400" b="1" u="sng" dirty="0" smtClean="0"/>
              <a:t>do</a:t>
            </a:r>
            <a:r>
              <a:rPr lang="en-US" sz="2400" b="1" dirty="0" smtClean="0"/>
              <a:t> need to know or learn python </a:t>
            </a:r>
            <a:r>
              <a:rPr lang="en-US" sz="2400" dirty="0" smtClean="0"/>
              <a:t>for this course!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665" y="3109500"/>
            <a:ext cx="1991753" cy="23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1" y="5514135"/>
            <a:ext cx="105156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As a general policy in upper-level CS courses, </a:t>
            </a:r>
            <a:r>
              <a:rPr lang="en-US" sz="2400" b="1" u="sng" dirty="0" smtClean="0">
                <a:latin typeface="+mj-lt"/>
              </a:rPr>
              <a:t>Windows is not officially supported</a:t>
            </a:r>
            <a:r>
              <a:rPr lang="en-US" sz="2400" dirty="0" smtClean="0">
                <a:latin typeface="+mj-lt"/>
              </a:rPr>
              <a:t>.</a:t>
            </a:r>
            <a:endParaRPr lang="en-US" sz="24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3842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HIGHLY RECOMMENDED. </a:t>
            </a:r>
            <a:r>
              <a:rPr lang="en-US" dirty="0" smtClean="0"/>
              <a:t>Install </a:t>
            </a:r>
            <a:r>
              <a:rPr lang="en-US" b="1" u="sng" dirty="0" smtClean="0"/>
              <a:t>on your laptop</a:t>
            </a:r>
            <a:r>
              <a:rPr lang="en-US" dirty="0" smtClean="0"/>
              <a:t> via the instructions on the next slide / Piazza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Other options running via one of the alternative methods: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u="sng" dirty="0" smtClean="0"/>
              <a:t>Ubuntu VM.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u="sng" smtClean="0"/>
              <a:t>CS Machines.</a:t>
            </a:r>
            <a:endParaRPr lang="en-US" b="1" u="sng" dirty="0" smtClean="0"/>
          </a:p>
          <a:p>
            <a:pPr marL="1428750" lvl="2" indent="-514350">
              <a:buFont typeface="+mj-lt"/>
              <a:buAutoNum type="arabicPeriod"/>
            </a:pPr>
            <a:endParaRPr lang="en-US" dirty="0" smtClean="0"/>
          </a:p>
          <a:p>
            <a:pPr marL="1428750" lvl="2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Come to office hours if you need help with installation!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66503" y="3100189"/>
            <a:ext cx="23960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Please help out your peers by posting issues / solutions on Piazza!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42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2763982"/>
            <a:ext cx="7443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hlinkClick r:id="rId2"/>
              </a:rPr>
              <a:t>https://thodrek.github.io/cs564-fall17/misc/</a:t>
            </a:r>
            <a:r>
              <a:rPr lang="en-US" sz="4000" smtClean="0">
                <a:hlinkClick r:id="rId2"/>
              </a:rPr>
              <a:t>jupyter_install.html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68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Overview of the relational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79626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Schemas &amp; data independence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+ SQL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large, integrated collection of data</a:t>
            </a:r>
          </a:p>
          <a:p>
            <a:endParaRPr lang="en-US" dirty="0" smtClean="0"/>
          </a:p>
          <a:p>
            <a:r>
              <a:rPr lang="en-US" dirty="0" smtClean="0"/>
              <a:t>Models a real-world </a:t>
            </a:r>
            <a:r>
              <a:rPr lang="en-US" i="1" u="sng" dirty="0" smtClean="0"/>
              <a:t>enterprise</a:t>
            </a:r>
          </a:p>
          <a:p>
            <a:pPr lvl="1"/>
            <a:r>
              <a:rPr lang="en-US" i="1" dirty="0" smtClean="0"/>
              <a:t>Entities </a:t>
            </a:r>
            <a:r>
              <a:rPr lang="en-US" dirty="0" smtClean="0"/>
              <a:t>(e.g., Students, Courses)</a:t>
            </a:r>
          </a:p>
          <a:p>
            <a:pPr lvl="1"/>
            <a:r>
              <a:rPr lang="en-US" i="1" dirty="0" smtClean="0"/>
              <a:t>Relationships </a:t>
            </a:r>
            <a:r>
              <a:rPr lang="en-US" dirty="0" smtClean="0"/>
              <a:t>(e.g.,</a:t>
            </a:r>
            <a:r>
              <a:rPr lang="en-US" i="1" dirty="0" smtClean="0"/>
              <a:t> </a:t>
            </a:r>
            <a:r>
              <a:rPr lang="en-US" dirty="0" smtClean="0"/>
              <a:t>Alice is enrolled in CS564)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DBMS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38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Motivating, Running Example</a:t>
            </a:r>
            <a:endParaRPr lang="en-US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building a course management system (</a:t>
            </a:r>
            <a:r>
              <a:rPr lang="en-US" b="1" dirty="0" smtClean="0"/>
              <a:t>CMS</a:t>
            </a:r>
            <a:r>
              <a:rPr lang="en-US" dirty="0" smtClean="0"/>
              <a:t>):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tudents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rofessors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ho takes what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data model </a:t>
            </a:r>
            <a:r>
              <a:rPr lang="en-US" dirty="0" smtClean="0"/>
              <a:t>is a collection of concepts for describing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</a:t>
            </a:r>
            <a:r>
              <a:rPr lang="en-US" dirty="0" smtClean="0"/>
              <a:t>today</a:t>
            </a:r>
          </a:p>
          <a:p>
            <a:pPr lvl="2"/>
            <a:r>
              <a:rPr lang="en-US" dirty="0" smtClean="0"/>
              <a:t>Main </a:t>
            </a:r>
            <a:r>
              <a:rPr lang="en-US" dirty="0"/>
              <a:t>Concept</a:t>
            </a:r>
            <a:r>
              <a:rPr lang="en-US" dirty="0" smtClean="0"/>
              <a:t>: the </a:t>
            </a:r>
            <a:r>
              <a:rPr lang="en-US" i="1" dirty="0" smtClean="0"/>
              <a:t>relation</a:t>
            </a:r>
            <a:r>
              <a:rPr lang="en-US" dirty="0" smtClean="0"/>
              <a:t>- </a:t>
            </a:r>
            <a:r>
              <a:rPr lang="en-US" dirty="0"/>
              <a:t>essentially, a table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schema</a:t>
            </a:r>
            <a:r>
              <a:rPr lang="en-US" dirty="0" smtClean="0"/>
              <a:t> is a description of a particular collection of data, </a:t>
            </a:r>
            <a:r>
              <a:rPr lang="en-US" b="1" dirty="0" smtClean="0"/>
              <a:t>using the given data model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every </a:t>
            </a:r>
            <a:r>
              <a:rPr lang="en-US" i="1" dirty="0"/>
              <a:t>relation</a:t>
            </a:r>
            <a:r>
              <a:rPr lang="en-US" dirty="0"/>
              <a:t> </a:t>
            </a:r>
            <a:r>
              <a:rPr lang="en-US" dirty="0" smtClean="0"/>
              <a:t>in a relational data model has </a:t>
            </a:r>
            <a:r>
              <a:rPr lang="en-US" dirty="0"/>
              <a:t>a </a:t>
            </a:r>
            <a:r>
              <a:rPr lang="en-US" i="1" dirty="0"/>
              <a:t>schema</a:t>
            </a:r>
            <a:r>
              <a:rPr lang="en-US" dirty="0"/>
              <a:t> describing types, etc</a:t>
            </a:r>
            <a:r>
              <a:rPr lang="en-US" dirty="0" smtClean="0"/>
              <a:t>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Course Management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602"/>
              </p:ext>
            </p:extLst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21018"/>
              </p:ext>
            </p:extLst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5561"/>
              </p:ext>
            </p:extLst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Course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2163"/>
              </p:ext>
            </p:extLst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4012"/>
              </p:ext>
            </p:extLst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15663"/>
              </p:ext>
            </p:extLst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Corresponding </a:t>
            </a:r>
            <a:r>
              <a:rPr lang="en-US" sz="2000" i="1" dirty="0" smtClean="0"/>
              <a:t>keys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5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Schemata…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Physical Schema</a:t>
            </a:r>
            <a:r>
              <a:rPr lang="en-US" dirty="0" smtClean="0"/>
              <a:t>: describes data layout</a:t>
            </a:r>
          </a:p>
          <a:p>
            <a:pPr lvl="1"/>
            <a:r>
              <a:rPr lang="en-US" dirty="0" smtClean="0"/>
              <a:t>Relations as unordered files</a:t>
            </a:r>
          </a:p>
          <a:p>
            <a:pPr lvl="1"/>
            <a:r>
              <a:rPr lang="en-US" dirty="0" smtClean="0"/>
              <a:t>Some data in sorted order (index)</a:t>
            </a:r>
          </a:p>
          <a:p>
            <a:endParaRPr lang="en-US" i="1" dirty="0" smtClean="0"/>
          </a:p>
          <a:p>
            <a:r>
              <a:rPr lang="en-US" i="1" dirty="0" smtClean="0"/>
              <a:t>Logical Schema: </a:t>
            </a:r>
            <a:r>
              <a:rPr lang="en-US" dirty="0" smtClean="0"/>
              <a:t>Previous slide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External Schema</a:t>
            </a:r>
            <a:r>
              <a:rPr lang="en-US" dirty="0" smtClean="0"/>
              <a:t>: (Views)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enrollment: </a:t>
            </a:r>
            <a:r>
              <a:rPr lang="en-US" i="1" dirty="0" smtClean="0"/>
              <a:t>integer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Derived from other tables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</a:t>
            </a:r>
            <a:r>
              <a:rPr lang="en-US" sz="2800" i="1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Activity-1-2.ipynb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Overview of DBMS </a:t>
            </a: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concepts &amp;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4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Transactions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Concurrency &amp; locking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Atomicity &amp; logging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8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Many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061656"/>
          </a:xfrm>
        </p:spPr>
        <p:txBody>
          <a:bodyPr>
            <a:normAutofit/>
          </a:bodyPr>
          <a:lstStyle/>
          <a:p>
            <a:r>
              <a:rPr lang="en-US" dirty="0" smtClean="0"/>
              <a:t>Suppose that our CMS application serves 1000’s of users or more- what are some </a:t>
            </a:r>
            <a:r>
              <a:rPr lang="en-US" b="1" dirty="0" smtClean="0"/>
              <a:t>challenges?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5766960"/>
            <a:ext cx="46939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DBMS allows user to write programs </a:t>
            </a:r>
          </a:p>
          <a:p>
            <a:r>
              <a:rPr lang="en-US" sz="2400" dirty="0">
                <a:latin typeface="+mj-lt"/>
              </a:rPr>
              <a:t>as if they were the </a:t>
            </a:r>
            <a:r>
              <a:rPr lang="en-US" sz="2400" b="1" dirty="0">
                <a:latin typeface="+mj-lt"/>
              </a:rPr>
              <a:t>only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user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4094364"/>
            <a:ext cx="469392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latin typeface="+mj-lt"/>
              </a:rPr>
              <a:t>Disk/SSD access is slow, DBMS hide the latency by doing more CPU work concurrently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38200" y="2801891"/>
            <a:ext cx="5059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Security</a:t>
            </a:r>
            <a:r>
              <a:rPr lang="en-US" sz="2400" dirty="0"/>
              <a:t>: Different users, different </a:t>
            </a:r>
            <a:r>
              <a:rPr lang="en-US" sz="2400" dirty="0" smtClean="0"/>
              <a:t>roles</a:t>
            </a:r>
          </a:p>
          <a:p>
            <a:pPr lvl="1"/>
            <a:endParaRPr lang="en-US" sz="2400" i="1" dirty="0" smtClean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Performance</a:t>
            </a:r>
            <a:r>
              <a:rPr lang="en-US" sz="2400" dirty="0"/>
              <a:t>: Need to provide concurrent access</a:t>
            </a:r>
          </a:p>
          <a:p>
            <a:pPr lvl="1"/>
            <a:endParaRPr lang="en-US" sz="2400" i="1" dirty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Consistency</a:t>
            </a:r>
            <a:r>
              <a:rPr lang="en-US" sz="2400" dirty="0"/>
              <a:t>: Concurrency can lead to update problems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977652"/>
            <a:ext cx="3427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i="1" dirty="0" smtClean="0"/>
              <a:t>We won’t look at too much in this course, but is </a:t>
            </a:r>
            <a:r>
              <a:rPr lang="en-US" i="1" u="sng" dirty="0" smtClean="0"/>
              <a:t>extremely</a:t>
            </a:r>
            <a:r>
              <a:rPr lang="en-US" i="1" dirty="0" smtClean="0"/>
              <a:t> important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76981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74693"/>
              </p:ext>
            </p:extLst>
          </p:nvPr>
        </p:nvGraphicFramePr>
        <p:xfrm>
          <a:off x="605855" y="2943321"/>
          <a:ext cx="2794827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11499"/>
                <a:gridCol w="16833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 Acct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Balance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a10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20,000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a20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15,000</a:t>
                      </a:r>
                      <a:endParaRPr lang="en-US" sz="3000" baseline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334423"/>
              </p:ext>
            </p:extLst>
          </p:nvPr>
        </p:nvGraphicFramePr>
        <p:xfrm>
          <a:off x="8991376" y="2943321"/>
          <a:ext cx="2794827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11499"/>
                <a:gridCol w="16833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 Acct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Balance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a10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17,000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a20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18,000</a:t>
                      </a:r>
                      <a:endParaRPr lang="en-US" sz="3000" baseline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78964" y="3027617"/>
            <a:ext cx="5082633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Transfer $3k from a10 to a20: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Debit $3k from a10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Credit $3k to a20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78965" y="4931839"/>
            <a:ext cx="4963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Crash before 1,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000" dirty="0"/>
              <a:t>A</a:t>
            </a:r>
            <a:r>
              <a:rPr lang="en-US" sz="3000" dirty="0" smtClean="0"/>
              <a:t>fter 1 but before 2,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000" dirty="0"/>
              <a:t>A</a:t>
            </a:r>
            <a:r>
              <a:rPr lang="en-US" sz="3000" dirty="0" smtClean="0"/>
              <a:t>fter 2.</a:t>
            </a:r>
            <a:endParaRPr lang="en-US" sz="3000" dirty="0"/>
          </a:p>
        </p:txBody>
      </p:sp>
      <p:sp>
        <p:nvSpPr>
          <p:cNvPr id="16" name="TextBox 15"/>
          <p:cNvSpPr txBox="1"/>
          <p:nvPr/>
        </p:nvSpPr>
        <p:spPr>
          <a:xfrm>
            <a:off x="188780" y="5061584"/>
            <a:ext cx="36289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Written naively, in which states is </a:t>
            </a:r>
            <a:r>
              <a:rPr lang="en-US" sz="3000" b="1" dirty="0" smtClean="0"/>
              <a:t>atomicity</a:t>
            </a:r>
            <a:r>
              <a:rPr lang="en-US" sz="3000" dirty="0" smtClean="0"/>
              <a:t> preserved?</a:t>
            </a:r>
            <a:endParaRPr lang="en-US" sz="3000" dirty="0"/>
          </a:p>
        </p:txBody>
      </p:sp>
      <p:sp>
        <p:nvSpPr>
          <p:cNvPr id="17" name="TextBox 16"/>
          <p:cNvSpPr txBox="1"/>
          <p:nvPr/>
        </p:nvSpPr>
        <p:spPr>
          <a:xfrm>
            <a:off x="8840036" y="5150915"/>
            <a:ext cx="309750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DB Always preserves atomicity!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5" grpId="0"/>
      <p:bldP spid="16" grpId="0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 lvl="1"/>
            <a:r>
              <a:rPr lang="en-US" dirty="0" smtClean="0"/>
              <a:t>If a user cancels a TXN, it should be as if nothing happened!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Transactions leave the DB in a </a:t>
            </a:r>
            <a:r>
              <a:rPr lang="en-US" b="1" dirty="0" smtClean="0"/>
              <a:t>consistent</a:t>
            </a:r>
            <a:r>
              <a:rPr lang="en-US" dirty="0" smtClean="0"/>
              <a:t> state</a:t>
            </a:r>
          </a:p>
          <a:p>
            <a:pPr lvl="1"/>
            <a:r>
              <a:rPr lang="en-US" dirty="0" smtClean="0"/>
              <a:t>Users may write </a:t>
            </a:r>
            <a:r>
              <a:rPr lang="en-US" u="sng" dirty="0" smtClean="0"/>
              <a:t>integrity constraints</a:t>
            </a:r>
            <a:r>
              <a:rPr lang="en-US" i="1" dirty="0" smtClean="0"/>
              <a:t>,</a:t>
            </a:r>
            <a:r>
              <a:rPr lang="en-US" dirty="0" smtClean="0"/>
              <a:t> e.g., ‘each course is assigned to exactly one room’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32520" y="3793610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Consistency</a:t>
            </a:r>
            <a:r>
              <a:rPr lang="en-US" sz="2400" dirty="0" smtClean="0">
                <a:latin typeface="+mj-lt"/>
              </a:rPr>
              <a:t>: An action results in a state which conforms to all integrity constraints</a:t>
            </a:r>
            <a:endParaRPr lang="en-US" sz="24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5216394"/>
            <a:ext cx="716737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/>
              <a:t>However</a:t>
            </a:r>
            <a:r>
              <a:rPr lang="en-US" sz="2400" b="1" dirty="0" smtClean="0"/>
              <a:t>,</a:t>
            </a:r>
            <a:r>
              <a:rPr lang="en-US" sz="2400" dirty="0" smtClean="0"/>
              <a:t> note that the DBMS </a:t>
            </a:r>
            <a:r>
              <a:rPr lang="en-US" sz="2400" dirty="0"/>
              <a:t>does not understand the </a:t>
            </a:r>
            <a:r>
              <a:rPr lang="en-US" sz="2400" i="1" dirty="0"/>
              <a:t>real</a:t>
            </a:r>
            <a:r>
              <a:rPr lang="en-US" sz="2400" dirty="0"/>
              <a:t> </a:t>
            </a:r>
            <a:r>
              <a:rPr lang="en-US" sz="2400" dirty="0" smtClean="0"/>
              <a:t>meaning of the constraints– </a:t>
            </a:r>
            <a:r>
              <a:rPr lang="en-US" sz="2400" dirty="0"/>
              <a:t>consistency burden is still on the user!</a:t>
            </a:r>
          </a:p>
        </p:txBody>
      </p:sp>
    </p:spTree>
    <p:extLst>
      <p:ext uri="{BB962C8B-B14F-4D97-AF65-F5344CB8AC3E}">
        <p14:creationId xmlns:p14="http://schemas.microsoft.com/office/powerpoint/2010/main" val="13116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433"/>
            <a:ext cx="5834063" cy="1407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238" y="1545115"/>
            <a:ext cx="5246306" cy="308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44" y="4730916"/>
            <a:ext cx="7399431" cy="17586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1080" y="5443538"/>
            <a:ext cx="5029200" cy="328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Scheduling Concurrent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DBMS ensures that the execution </a:t>
            </a:r>
            <a:r>
              <a:rPr lang="en-US" dirty="0"/>
              <a:t>of {T</a:t>
            </a:r>
            <a:r>
              <a:rPr lang="en-US" baseline="-25000" dirty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/>
              <a:t>} is equivalent to some </a:t>
            </a:r>
            <a:r>
              <a:rPr lang="en-US" b="1" dirty="0"/>
              <a:t>serial</a:t>
            </a:r>
            <a:r>
              <a:rPr lang="en-US" i="1" dirty="0"/>
              <a:t> </a:t>
            </a:r>
            <a:r>
              <a:rPr lang="en-US" dirty="0" smtClean="0"/>
              <a:t>execution</a:t>
            </a:r>
          </a:p>
          <a:p>
            <a:pPr lvl="1"/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Locking</a:t>
            </a:r>
          </a:p>
          <a:p>
            <a:pPr lvl="1"/>
            <a:r>
              <a:rPr lang="en-US" dirty="0"/>
              <a:t>Before reading or writing, transaction requires a lock from DBMS, holds until the end</a:t>
            </a:r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wants to write to an item x and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wants to read x, then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b="1" dirty="0"/>
              <a:t>conflict</a:t>
            </a:r>
            <a:r>
              <a:rPr lang="en-US" i="1" dirty="0"/>
              <a:t>.  </a:t>
            </a:r>
            <a:r>
              <a:rPr lang="en-US" dirty="0"/>
              <a:t>Solution via locking:</a:t>
            </a:r>
            <a:endParaRPr lang="en-US" i="1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only </a:t>
            </a:r>
            <a:r>
              <a:rPr lang="en-US" dirty="0"/>
              <a:t>one winner gets the </a:t>
            </a:r>
            <a:r>
              <a:rPr lang="en-US" dirty="0" smtClean="0"/>
              <a:t>lock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loser </a:t>
            </a:r>
            <a:r>
              <a:rPr lang="en-US" dirty="0"/>
              <a:t>is </a:t>
            </a:r>
            <a:r>
              <a:rPr lang="en-US" dirty="0" smtClean="0"/>
              <a:t>blocked (waits) </a:t>
            </a:r>
            <a:r>
              <a:rPr lang="en-US" dirty="0"/>
              <a:t>until winner </a:t>
            </a:r>
            <a:r>
              <a:rPr lang="en-US" dirty="0" smtClean="0"/>
              <a:t>finishes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set of TXNs is </a:t>
            </a:r>
            <a:r>
              <a:rPr lang="en-US" sz="2400" b="1" u="sng" dirty="0" smtClean="0">
                <a:latin typeface="+mj-lt"/>
              </a:rPr>
              <a:t>isolated</a:t>
            </a:r>
            <a:r>
              <a:rPr lang="en-US" sz="2400" dirty="0" smtClean="0">
                <a:latin typeface="+mj-lt"/>
              </a:rPr>
              <a:t> if their effect is as if all were executed serially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599" y="3907140"/>
            <a:ext cx="322748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What if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i </a:t>
            </a:r>
            <a:r>
              <a:rPr lang="en-US" sz="2000" dirty="0" smtClean="0"/>
              <a:t>and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 need X and Y, and T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asks </a:t>
            </a:r>
            <a:r>
              <a:rPr lang="en-US" sz="2000" dirty="0"/>
              <a:t>for X before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,</a:t>
            </a:r>
            <a:r>
              <a:rPr lang="en-US" sz="2000" dirty="0"/>
              <a:t> and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dirty="0"/>
              <a:t> asks for Y before T</a:t>
            </a:r>
            <a:r>
              <a:rPr lang="en-US" sz="2000" baseline="-25000" dirty="0"/>
              <a:t>i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-&gt; </a:t>
            </a:r>
            <a:r>
              <a:rPr lang="en-US" sz="2000" i="1" dirty="0" smtClean="0"/>
              <a:t>Deadlock!  </a:t>
            </a:r>
            <a:r>
              <a:rPr lang="en-US" sz="2000" dirty="0" smtClean="0"/>
              <a:t>One is aborted…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813304" y="6122015"/>
            <a:ext cx="656539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concurrency issues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76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Atomicity &amp; Durability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/>
          </a:bodyPr>
          <a:lstStyle/>
          <a:p>
            <a:r>
              <a:rPr lang="en-US" dirty="0" smtClean="0"/>
              <a:t>DBMS </a:t>
            </a:r>
            <a:r>
              <a:rPr lang="en-US" dirty="0"/>
              <a:t>ensures </a:t>
            </a:r>
            <a:r>
              <a:rPr lang="en-US" b="1" dirty="0" smtClean="0"/>
              <a:t>atomicity</a:t>
            </a:r>
            <a:r>
              <a:rPr lang="en-US" dirty="0" smtClean="0"/>
              <a:t> even </a:t>
            </a:r>
            <a:r>
              <a:rPr lang="en-US" dirty="0"/>
              <a:t>if a </a:t>
            </a:r>
            <a:r>
              <a:rPr lang="en-US" dirty="0" smtClean="0"/>
              <a:t>TXN crashes!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Write-ahead logging (WAL)</a:t>
            </a:r>
            <a:endParaRPr lang="en-US" b="1" dirty="0"/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Keep a log of all the writes done.</a:t>
            </a:r>
          </a:p>
          <a:p>
            <a:pPr lvl="1"/>
            <a:r>
              <a:rPr lang="en-US" dirty="0" smtClean="0"/>
              <a:t>After a crash, the partially executed TXNs are undone using the </a:t>
            </a:r>
            <a:r>
              <a:rPr lang="en-US" u="sng" dirty="0" smtClean="0"/>
              <a:t>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0600" y="2386233"/>
            <a:ext cx="3023616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Write-ahead Logging (WAL):</a:t>
            </a:r>
            <a:r>
              <a:rPr lang="en-US" sz="2400" dirty="0" smtClean="0">
                <a:latin typeface="+mj-lt"/>
              </a:rPr>
              <a:t> Before any action is finalized, a corresponding log entry is forced to disk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600" y="4786823"/>
            <a:ext cx="29443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/>
              <a:t>We assume that the log is on “stable” storage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2471928" y="6125517"/>
            <a:ext cx="724814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atomicity issues also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060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88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 Well-Designed DBMS makes many people happy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9424"/>
            <a:ext cx="8232648" cy="40291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users and DBMS vendors</a:t>
            </a:r>
          </a:p>
          <a:p>
            <a:pPr lvl="1"/>
            <a:r>
              <a:rPr lang="en-US" dirty="0" smtClean="0"/>
              <a:t>Reduces cost and makes money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DB application programmers</a:t>
            </a:r>
          </a:p>
          <a:p>
            <a:pPr lvl="1"/>
            <a:r>
              <a:rPr lang="en-US" dirty="0" smtClean="0"/>
              <a:t>Can handle more users, faster, for cheaper, and with better reliability / security guarantees!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Database administrators (DBA)</a:t>
            </a:r>
          </a:p>
          <a:p>
            <a:pPr lvl="1"/>
            <a:r>
              <a:rPr lang="en-US" dirty="0" smtClean="0"/>
              <a:t>Easier time of designing logical/physical schema, handling security/authorization, tuning, crash recovery, and more…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70848" y="4851250"/>
            <a:ext cx="248716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j-lt"/>
              </a:rPr>
              <a:t>Must </a:t>
            </a:r>
            <a:r>
              <a:rPr lang="en-US" sz="2000" i="1" dirty="0" smtClean="0">
                <a:latin typeface="+mj-lt"/>
              </a:rPr>
              <a:t>still understand </a:t>
            </a:r>
            <a:endParaRPr lang="en-US" sz="2000" i="1" dirty="0">
              <a:latin typeface="+mj-lt"/>
            </a:endParaRPr>
          </a:p>
          <a:p>
            <a:r>
              <a:rPr lang="en-US" sz="2000" i="1" dirty="0">
                <a:latin typeface="+mj-lt"/>
              </a:rPr>
              <a:t>DB internals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are used to maintain, query, and manage large datasets.</a:t>
            </a:r>
          </a:p>
          <a:p>
            <a:pPr lvl="1"/>
            <a:r>
              <a:rPr lang="en-US" dirty="0" smtClean="0"/>
              <a:t>Provide concurrency, recovery from crashes, quick application development, integrity, and security</a:t>
            </a:r>
          </a:p>
          <a:p>
            <a:endParaRPr lang="en-US" dirty="0" smtClean="0"/>
          </a:p>
          <a:p>
            <a:r>
              <a:rPr lang="en-US" dirty="0" smtClean="0"/>
              <a:t>Key abstractions give </a:t>
            </a:r>
            <a:r>
              <a:rPr lang="en-US" b="1" dirty="0" smtClean="0"/>
              <a:t>data independence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DBMS R&amp;D is one of the broadest, most exciting fields in CS. </a:t>
            </a:r>
            <a:r>
              <a:rPr lang="en-US" b="1" dirty="0" smtClean="0"/>
              <a:t>Fact!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data.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“Hello World!”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the relational data model</a:t>
            </a:r>
          </a:p>
          <a:p>
            <a:pPr lvl="1"/>
            <a:r>
              <a:rPr lang="en-US" dirty="0" smtClean="0">
                <a:latin typeface="+mj-lt"/>
              </a:rPr>
              <a:t>ACTIVITY: SQL in </a:t>
            </a:r>
            <a:r>
              <a:rPr lang="en-US" dirty="0" err="1" smtClean="0">
                <a:latin typeface="+mj-lt"/>
              </a:rPr>
              <a:t>Jupyter</a:t>
            </a:r>
            <a:endParaRPr lang="en-US" dirty="0" smtClean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DBMS topics: Key concepts &amp; challenges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DBs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“Hello World!”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2598</Words>
  <Application>Microsoft Macintosh PowerPoint</Application>
  <PresentationFormat>Widescreen</PresentationFormat>
  <Paragraphs>577</Paragraphs>
  <Slides>53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Calibri</vt:lpstr>
      <vt:lpstr>Calibri Light</vt:lpstr>
      <vt:lpstr>Mangal</vt:lpstr>
      <vt:lpstr>Wingdings</vt:lpstr>
      <vt:lpstr>Arial</vt:lpstr>
      <vt:lpstr>Office Theme</vt:lpstr>
      <vt:lpstr>CS564:  Database Management Systems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Today’s Lecture</vt:lpstr>
      <vt:lpstr>1. Introduction, admin &amp; setup</vt:lpstr>
      <vt:lpstr>What you will learn about in this section</vt:lpstr>
      <vt:lpstr>PowerPoint Presentation</vt:lpstr>
      <vt:lpstr>Why should you study databases?</vt:lpstr>
      <vt:lpstr>What this course is (and is not)</vt:lpstr>
      <vt:lpstr>Who we are…</vt:lpstr>
      <vt:lpstr>Teaching Assistants (TAs) “TAs are humans too!”</vt:lpstr>
      <vt:lpstr>Teaching Assistants (TAs) “TAs are humans too!”</vt:lpstr>
      <vt:lpstr>PowerPoint Presentation</vt:lpstr>
      <vt:lpstr>Communication w/ Course Staff</vt:lpstr>
      <vt:lpstr>Course Website:   https://thodrek.github.io/cs564-fall17/</vt:lpstr>
      <vt:lpstr>Lectures</vt:lpstr>
      <vt:lpstr>Attendance</vt:lpstr>
      <vt:lpstr>Graded Elements</vt:lpstr>
      <vt:lpstr>Un-Graded Elements</vt:lpstr>
      <vt:lpstr>What is expected from you </vt:lpstr>
      <vt:lpstr>Problem Sets</vt:lpstr>
      <vt:lpstr>Project</vt:lpstr>
      <vt:lpstr>To encourage awesomeness</vt:lpstr>
      <vt:lpstr>Lectures: 1st part - from a user’s perspective</vt:lpstr>
      <vt:lpstr>Lectures: 2nd part – database internals</vt:lpstr>
      <vt:lpstr>Lectures: 3rd part – transactions</vt:lpstr>
      <vt:lpstr>Lectures: A note about format of notes</vt:lpstr>
      <vt:lpstr>Jupyter Notebook “Hello World”</vt:lpstr>
      <vt:lpstr>Jupyter Notebook Setup</vt:lpstr>
      <vt:lpstr>Jupyter Notebook Setup</vt:lpstr>
      <vt:lpstr>Activity-1-1.ipynb</vt:lpstr>
      <vt:lpstr>2. Overview of the relational data model</vt:lpstr>
      <vt:lpstr>What you will learn about in this section</vt:lpstr>
      <vt:lpstr>What is a DBMS?</vt:lpstr>
      <vt:lpstr>A Motivating, Running Example</vt:lpstr>
      <vt:lpstr>Data models</vt:lpstr>
      <vt:lpstr>Modeling the Course Management System</vt:lpstr>
      <vt:lpstr>Modeling the Course Management System</vt:lpstr>
      <vt:lpstr>Other Schemata…</vt:lpstr>
      <vt:lpstr>Data independence</vt:lpstr>
      <vt:lpstr>Activity-1-2.ipynb</vt:lpstr>
      <vt:lpstr>3. Overview of DBMS topics</vt:lpstr>
      <vt:lpstr>What you will learn about in this section</vt:lpstr>
      <vt:lpstr>Challenges with Many Users</vt:lpstr>
      <vt:lpstr>Transactions</vt:lpstr>
      <vt:lpstr>Transactions</vt:lpstr>
      <vt:lpstr>Challenge: Scheduling Concurrent Transactions</vt:lpstr>
      <vt:lpstr>Ensuring Atomicity &amp; Durability</vt:lpstr>
      <vt:lpstr>A Well-Designed DBMS makes many people happy!</vt:lpstr>
      <vt:lpstr>Summary of DBMS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179</cp:revision>
  <cp:lastPrinted>2017-09-05T19:00:45Z</cp:lastPrinted>
  <dcterms:created xsi:type="dcterms:W3CDTF">2015-09-11T05:09:33Z</dcterms:created>
  <dcterms:modified xsi:type="dcterms:W3CDTF">2017-09-05T19:11:06Z</dcterms:modified>
</cp:coreProperties>
</file>